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3" r:id="rId2"/>
  </p:sldMasterIdLst>
  <p:notesMasterIdLst>
    <p:notesMasterId r:id="rId7"/>
  </p:notesMasterIdLst>
  <p:handoutMasterIdLst>
    <p:handoutMasterId r:id="rId8"/>
  </p:handoutMasterIdLst>
  <p:sldIdLst>
    <p:sldId id="370" r:id="rId3"/>
    <p:sldId id="373" r:id="rId4"/>
    <p:sldId id="371" r:id="rId5"/>
    <p:sldId id="374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120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11B1"/>
    <a:srgbClr val="F5A64F"/>
    <a:srgbClr val="6DBCD8"/>
    <a:srgbClr val="EFC329"/>
    <a:srgbClr val="BF1578"/>
    <a:srgbClr val="FF9300"/>
    <a:srgbClr val="BC1551"/>
    <a:srgbClr val="FF40FF"/>
    <a:srgbClr val="4E8F00"/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 autoAdjust="0"/>
    <p:restoredTop sz="88435" autoAdjust="0"/>
  </p:normalViewPr>
  <p:slideViewPr>
    <p:cSldViewPr snapToGrid="0" snapToObjects="1">
      <p:cViewPr varScale="1">
        <p:scale>
          <a:sx n="112" d="100"/>
          <a:sy n="112" d="100"/>
        </p:scale>
        <p:origin x="976" y="200"/>
      </p:cViewPr>
      <p:guideLst>
        <p:guide orient="horz" pos="2160"/>
        <p:guide pos="5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-2669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0D8B20-6B94-48C1-B81A-104257CA9CAA}" type="datetimeFigureOut">
              <a:rPr lang="en-US" smtClean="0"/>
              <a:t>3/20/23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70507D-445A-4655-8489-66796BBF8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105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E7B432-EC67-B945-AE31-9DB3CB565EEF}" type="datetimeFigureOut">
              <a:rPr lang="en-US" smtClean="0"/>
              <a:t>3/20/23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787F95-3D99-2442-9A3D-0EC94803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D03D88A9-3B77-FD48-89DE-9072DBA8BFC2}" type="datetime4">
              <a:rPr lang="en-US" smtClean="0"/>
              <a:t>March 20,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68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56781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38500" y="1416050"/>
            <a:ext cx="5715000" cy="4025900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4802529" y="6023922"/>
            <a:ext cx="2743200" cy="365125"/>
          </a:xfrm>
          <a:prstGeom prst="rect">
            <a:avLst/>
          </a:prstGeom>
        </p:spPr>
        <p:txBody>
          <a:bodyPr/>
          <a:lstStyle/>
          <a:p>
            <a:fld id="{6BA037F9-2807-5E46-8455-0C92B4881590}" type="datetime4">
              <a:rPr lang="en-US" smtClean="0"/>
              <a:t>March 20,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655987"/>
            <a:ext cx="10515600" cy="64604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626067"/>
            <a:ext cx="12192000" cy="74083"/>
          </a:xfrm>
          <a:prstGeom prst="rect">
            <a:avLst/>
          </a:prstGeom>
        </p:spPr>
      </p:pic>
      <p:sp>
        <p:nvSpPr>
          <p:cNvPr id="1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986160" y="1606563"/>
            <a:ext cx="2190187" cy="3650690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039373" y="2358732"/>
            <a:ext cx="1946787" cy="2146352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176347" y="2358732"/>
            <a:ext cx="1976284" cy="2146352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73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_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46852" t="7890" r="8823" b="27157"/>
          <a:stretch/>
        </p:blipFill>
        <p:spPr>
          <a:xfrm>
            <a:off x="5977182" y="534838"/>
            <a:ext cx="6214820" cy="508344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1600420"/>
            <a:ext cx="7315200" cy="3446142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655987"/>
            <a:ext cx="105156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1AC5C50E-6C72-DA42-89F4-92FD9B5FEAF4}" type="datetime4">
              <a:rPr lang="en-US" smtClean="0"/>
              <a:t>March 20,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2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8"/>
            <a:ext cx="5181600" cy="35200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8"/>
            <a:ext cx="5181600" cy="35200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73D77782-FCA5-EB47-936F-E94642F8ACD2}" type="datetime4">
              <a:rPr lang="en-US" smtClean="0"/>
              <a:t>March 20,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192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8"/>
            <a:ext cx="5157787" cy="2840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8"/>
            <a:ext cx="5183188" cy="2840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4C18C5A7-E1CF-884B-B1AF-A5D9D72F812F}" type="datetime4">
              <a:rPr lang="en-US" smtClean="0"/>
              <a:t>March 20, 2023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655987"/>
            <a:ext cx="10515600" cy="6460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2262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256EBD84-9FFD-0A42-AB3C-88C0480A58E2}" type="datetime4">
              <a:rPr lang="en-US" smtClean="0"/>
              <a:t>March 20,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44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E43A26D6-1F78-774A-B70F-CC5F128FF6D3}" type="datetime4">
              <a:rPr lang="en-US" smtClean="0"/>
              <a:t>March 20,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/>
          </p:nvPr>
        </p:nvSpPr>
        <p:spPr>
          <a:xfrm>
            <a:off x="0" y="0"/>
            <a:ext cx="12192000" cy="561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818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CAEF7C22-42B8-0E4A-9B54-3690FA8F7C8E}" type="datetime4">
              <a:rPr lang="en-US" smtClean="0"/>
              <a:t>March 20,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56261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834315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D563C16E-67CD-874A-A3A3-B9FAD0E57A0A}" type="datetime4">
              <a:rPr lang="en-US" smtClean="0"/>
              <a:t>March 20,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58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3582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882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7848FD81-18D0-EA4D-AA56-0D499CFCF5F7}" type="datetime4">
              <a:rPr lang="en-US" smtClean="0"/>
              <a:t>March 20,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49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3582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882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50BA30C0-9082-2546-9986-65529DCA3F74}" type="datetime4">
              <a:rPr lang="en-US" smtClean="0"/>
              <a:t>March 20,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12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_Vari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l="14482" b="76434"/>
          <a:stretch/>
        </p:blipFill>
        <p:spPr>
          <a:xfrm>
            <a:off x="950025" y="3442231"/>
            <a:ext cx="11275840" cy="2210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A31DA78C-433C-744B-AEEA-0A497EBB6348}" type="datetime4">
              <a:rPr lang="en-US" smtClean="0"/>
              <a:t>March 20,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7"/>
            <a:ext cx="12192000" cy="740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7"/>
            <a:ext cx="12192000" cy="7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23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" y="2"/>
            <a:ext cx="12191997" cy="4235823"/>
          </a:xfrm>
          <a:prstGeom prst="rect">
            <a:avLst/>
          </a:prstGeom>
          <a:solidFill>
            <a:srgbClr val="F4F4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3" y="4827311"/>
            <a:ext cx="12191997" cy="20306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09600" y="4827312"/>
            <a:ext cx="10972800" cy="741255"/>
          </a:xfrm>
          <a:prstGeom prst="rect">
            <a:avLst/>
          </a:prstGeom>
        </p:spPr>
        <p:txBody>
          <a:bodyPr anchor="b"/>
          <a:lstStyle>
            <a:lvl1pPr algn="l">
              <a:defRPr sz="4400" b="1" spc="-1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09600" y="5568566"/>
            <a:ext cx="10972800" cy="7188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9999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09600" y="6310343"/>
            <a:ext cx="10972800" cy="2884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CCCCCC"/>
                </a:solidFill>
              </a:defRPr>
            </a:lvl1pPr>
            <a:lvl2pPr marL="457200" indent="0">
              <a:buNone/>
              <a:defRPr sz="1000">
                <a:solidFill>
                  <a:srgbClr val="CCCCCC"/>
                </a:solidFill>
              </a:defRPr>
            </a:lvl2pPr>
            <a:lvl3pPr marL="914400" indent="0">
              <a:buNone/>
              <a:defRPr sz="900">
                <a:solidFill>
                  <a:srgbClr val="CCCCCC"/>
                </a:solidFill>
              </a:defRPr>
            </a:lvl3pPr>
            <a:lvl4pPr marL="1371600" indent="0">
              <a:buNone/>
              <a:defRPr sz="800">
                <a:solidFill>
                  <a:srgbClr val="CCCCCC"/>
                </a:solidFill>
              </a:defRPr>
            </a:lvl4pPr>
            <a:lvl5pPr marL="1828800" indent="0">
              <a:buNone/>
              <a:defRPr sz="800">
                <a:solidFill>
                  <a:srgbClr val="CCCCC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 flipV="1">
            <a:off x="3" y="4235823"/>
            <a:ext cx="12191997" cy="591486"/>
          </a:xfrm>
          <a:prstGeom prst="rect">
            <a:avLst/>
          </a:prstGeom>
          <a:solidFill>
            <a:srgbClr val="C4C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605712" y="6645560"/>
            <a:ext cx="9749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  <p:pic>
        <p:nvPicPr>
          <p:cNvPr id="2050" name="Picture 2" descr="C:\Users\c41448\Desktop\Logos\EPS_RGB\MasterBrands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77" y="1653073"/>
            <a:ext cx="5298649" cy="1128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901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" y="1054100"/>
            <a:ext cx="12191997" cy="5803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 flipV="1">
            <a:off x="3" y="-1"/>
            <a:ext cx="12191997" cy="963706"/>
          </a:xfrm>
          <a:prstGeom prst="rect">
            <a:avLst/>
          </a:prstGeom>
          <a:solidFill>
            <a:srgbClr val="F4F4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3656806"/>
            <a:ext cx="109728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spc="-15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56619"/>
            <a:ext cx="10972800" cy="15001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5605712" y="6645560"/>
            <a:ext cx="9749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  <p:pic>
        <p:nvPicPr>
          <p:cNvPr id="12" name="Picture 2" descr="C:\Users\c41448\Desktop\Logos\EPS_RGB\MasterBrands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535" y="145513"/>
            <a:ext cx="3217333" cy="6851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795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797" y="0"/>
            <a:ext cx="816864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 b="1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362456"/>
            <a:ext cx="10972800" cy="4658932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latin typeface="+mn-lt"/>
                <a:cs typeface="Arial" pitchFamily="34" charset="0"/>
              </a:defRPr>
            </a:lvl2pPr>
            <a:lvl3pPr>
              <a:defRPr sz="1600">
                <a:latin typeface="+mn-lt"/>
                <a:cs typeface="Arial" pitchFamily="34" charset="0"/>
              </a:defRPr>
            </a:lvl3pPr>
            <a:lvl4pPr>
              <a:defRPr sz="1600">
                <a:latin typeface="+mn-lt"/>
                <a:cs typeface="Arial" pitchFamily="34" charset="0"/>
              </a:defRPr>
            </a:lvl4pPr>
            <a:lvl5pPr>
              <a:defRPr sz="1600"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09600" y="6274051"/>
            <a:ext cx="10972800" cy="338554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="b">
            <a:spAutoFit/>
          </a:bodyPr>
          <a:lstStyle>
            <a:lvl1pPr>
              <a:defRPr lang="en-US" sz="1600" b="1" i="0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021038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0" y="0"/>
            <a:ext cx="816864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362456"/>
            <a:ext cx="10972800" cy="4658932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latin typeface="+mn-lt"/>
                <a:cs typeface="Arial" pitchFamily="34" charset="0"/>
              </a:defRPr>
            </a:lvl2pPr>
            <a:lvl3pPr>
              <a:defRPr sz="1600">
                <a:latin typeface="+mn-lt"/>
                <a:cs typeface="Arial" pitchFamily="34" charset="0"/>
              </a:defRPr>
            </a:lvl3pPr>
            <a:lvl4pPr>
              <a:defRPr sz="1600">
                <a:latin typeface="+mn-lt"/>
                <a:cs typeface="Arial" pitchFamily="34" charset="0"/>
              </a:defRPr>
            </a:lvl4pPr>
            <a:lvl5pPr>
              <a:defRPr sz="1600"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311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0" y="0"/>
            <a:ext cx="816864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09600" y="6274051"/>
            <a:ext cx="10972800" cy="338554"/>
          </a:xfrm>
          <a:prstGeom prst="rect">
            <a:avLst/>
          </a:prstGeom>
          <a:solidFill>
            <a:srgbClr val="EAEAEA"/>
          </a:solidFill>
        </p:spPr>
        <p:txBody>
          <a:bodyPr anchor="b">
            <a:spAutoFit/>
          </a:bodyPr>
          <a:lstStyle>
            <a:lvl1pPr>
              <a:defRPr lang="en-US" sz="1600" b="1" i="0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595201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0" y="0"/>
            <a:ext cx="816864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8943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09600" y="6274051"/>
            <a:ext cx="10972800" cy="338554"/>
          </a:xfrm>
          <a:prstGeom prst="rect">
            <a:avLst/>
          </a:prstGeom>
          <a:solidFill>
            <a:srgbClr val="EAEAEA"/>
          </a:solidFill>
        </p:spPr>
        <p:txBody>
          <a:bodyPr anchor="b">
            <a:spAutoFit/>
          </a:bodyPr>
          <a:lstStyle>
            <a:lvl1pPr algn="ctr">
              <a:defRPr sz="1600" b="1" i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010068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971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060704"/>
            <a:ext cx="12192000" cy="580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0" y="0"/>
            <a:ext cx="816864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605712" y="6645560"/>
            <a:ext cx="9749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</p:spTree>
    <p:extLst>
      <p:ext uri="{BB962C8B-B14F-4D97-AF65-F5344CB8AC3E}">
        <p14:creationId xmlns:p14="http://schemas.microsoft.com/office/powerpoint/2010/main" val="387584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261872"/>
            <a:ext cx="10972800" cy="47595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78537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53133CBA-9EE5-2A43-A53E-D50D02B290FB}" type="datetime4">
              <a:rPr lang="en-US" smtClean="0"/>
              <a:t>March 20,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41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</p:spPr>
        <p:txBody>
          <a:bodyPr/>
          <a:lstStyle/>
          <a:p>
            <a:fld id="{EB1EDF31-A468-4A5D-B5C1-1017B9C89FA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07"/>
            <a:ext cx="12192000" cy="5678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7"/>
            <a:ext cx="12192000" cy="74083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8C352FAA-AC39-E64D-ADC9-C895A4CBEDC4}" type="datetime4">
              <a:rPr lang="en-US" smtClean="0"/>
              <a:t>March 20,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6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7"/>
            <a:ext cx="10515600" cy="75617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9F7C4B4C-33EB-1D4D-813B-78FD93FEE752}" type="datetime4">
              <a:rPr lang="en-US" smtClean="0"/>
              <a:t>March 20,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7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07"/>
            <a:ext cx="12192000" cy="5620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7"/>
            <a:ext cx="10515600" cy="75617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2BBCB7E1-BDF6-F345-AD1C-0622755A36E3}" type="datetime4">
              <a:rPr lang="en-US" smtClean="0"/>
              <a:t>March 20,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7"/>
            <a:ext cx="12192000" cy="7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5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585" y="1643727"/>
            <a:ext cx="1397000" cy="1397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3382433"/>
            <a:ext cx="12192000" cy="4571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585" y="3769850"/>
            <a:ext cx="1397000" cy="1397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346451" y="1600424"/>
            <a:ext cx="73152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346451" y="3695337"/>
            <a:ext cx="73152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9FB247"/>
                </a:solidFill>
              </a:defRPr>
            </a:lvl1pPr>
            <a:lvl2pPr marL="457200" indent="0">
              <a:buNone/>
              <a:defRPr>
                <a:solidFill>
                  <a:srgbClr val="9FB247"/>
                </a:solidFill>
              </a:defRPr>
            </a:lvl2pPr>
            <a:lvl3pPr marL="914400" indent="0">
              <a:buNone/>
              <a:defRPr>
                <a:solidFill>
                  <a:srgbClr val="9FB247"/>
                </a:solidFill>
              </a:defRPr>
            </a:lvl3pPr>
            <a:lvl4pPr marL="1371600" indent="0">
              <a:buNone/>
              <a:defRPr>
                <a:solidFill>
                  <a:srgbClr val="9FB247"/>
                </a:solidFill>
              </a:defRPr>
            </a:lvl4pPr>
            <a:lvl5pPr marL="1828800" indent="0">
              <a:buNone/>
              <a:defRPr>
                <a:solidFill>
                  <a:srgbClr val="9FB2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655987"/>
            <a:ext cx="105156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9B199A9E-226C-F74B-B97B-E1F23B46CC0E}" type="datetime4">
              <a:rPr lang="en-US" smtClean="0"/>
              <a:t>March 20,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22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_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346451" y="1600424"/>
            <a:ext cx="73152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346451" y="3695337"/>
            <a:ext cx="73152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9FB247"/>
                </a:solidFill>
              </a:defRPr>
            </a:lvl1pPr>
            <a:lvl2pPr marL="457200" indent="0">
              <a:buNone/>
              <a:defRPr>
                <a:solidFill>
                  <a:srgbClr val="9FB247"/>
                </a:solidFill>
              </a:defRPr>
            </a:lvl2pPr>
            <a:lvl3pPr marL="914400" indent="0">
              <a:buNone/>
              <a:defRPr>
                <a:solidFill>
                  <a:srgbClr val="9FB247"/>
                </a:solidFill>
              </a:defRPr>
            </a:lvl3pPr>
            <a:lvl4pPr marL="1371600" indent="0">
              <a:buNone/>
              <a:defRPr>
                <a:solidFill>
                  <a:srgbClr val="9FB247"/>
                </a:solidFill>
              </a:defRPr>
            </a:lvl4pPr>
            <a:lvl5pPr marL="1828800" indent="0">
              <a:buNone/>
              <a:defRPr>
                <a:solidFill>
                  <a:srgbClr val="9FB2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655987"/>
            <a:ext cx="105156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1C4F30CB-A04C-B245-B5EA-A1BAE6FF02C4}" type="datetime4">
              <a:rPr lang="en-US" smtClean="0"/>
              <a:t>March 20,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664" y="2097212"/>
            <a:ext cx="1881360" cy="236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93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_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346451" y="1600424"/>
            <a:ext cx="73152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346451" y="3695337"/>
            <a:ext cx="73152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9FB247"/>
                </a:solidFill>
              </a:defRPr>
            </a:lvl1pPr>
            <a:lvl2pPr marL="457200" indent="0">
              <a:buNone/>
              <a:defRPr>
                <a:solidFill>
                  <a:srgbClr val="9FB247"/>
                </a:solidFill>
              </a:defRPr>
            </a:lvl2pPr>
            <a:lvl3pPr marL="914400" indent="0">
              <a:buNone/>
              <a:defRPr>
                <a:solidFill>
                  <a:srgbClr val="9FB247"/>
                </a:solidFill>
              </a:defRPr>
            </a:lvl3pPr>
            <a:lvl4pPr marL="1371600" indent="0">
              <a:buNone/>
              <a:defRPr>
                <a:solidFill>
                  <a:srgbClr val="9FB247"/>
                </a:solidFill>
              </a:defRPr>
            </a:lvl4pPr>
            <a:lvl5pPr marL="1828800" indent="0">
              <a:buNone/>
              <a:defRPr>
                <a:solidFill>
                  <a:srgbClr val="9FB2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655987"/>
            <a:ext cx="105156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1A4FC501-E5DF-CB46-92EC-894962AF0D3D}" type="datetime4">
              <a:rPr lang="en-US" smtClean="0"/>
              <a:t>March 20,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4741" y="1921899"/>
            <a:ext cx="2899459" cy="28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1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55987"/>
            <a:ext cx="10515600" cy="646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67948"/>
            <a:ext cx="10515600" cy="337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4683" y="6024566"/>
            <a:ext cx="77599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800-634-6433, 24/7, mylifematters.com: password - TTX1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5626067"/>
            <a:ext cx="12192000" cy="740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8870408" y="6046512"/>
            <a:ext cx="2566523" cy="47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0" r:id="rId4"/>
    <p:sldLayoutId id="2147483651" r:id="rId5"/>
    <p:sldLayoutId id="2147483661" r:id="rId6"/>
    <p:sldLayoutId id="2147483655" r:id="rId7"/>
    <p:sldLayoutId id="2147483663" r:id="rId8"/>
    <p:sldLayoutId id="2147483664" r:id="rId9"/>
    <p:sldLayoutId id="2147483668" r:id="rId10"/>
    <p:sldLayoutId id="2147483665" r:id="rId11"/>
    <p:sldLayoutId id="2147483652" r:id="rId12"/>
    <p:sldLayoutId id="2147483653" r:id="rId13"/>
    <p:sldLayoutId id="2147483654" r:id="rId14"/>
    <p:sldLayoutId id="2147483659" r:id="rId15"/>
    <p:sldLayoutId id="2147483667" r:id="rId16"/>
    <p:sldLayoutId id="2147483666" r:id="rId17"/>
    <p:sldLayoutId id="2147483656" r:id="rId18"/>
    <p:sldLayoutId id="2147483657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rgbClr val="6DBCD8"/>
          </a:solidFill>
          <a:latin typeface="DIN Medium" charset="0"/>
          <a:ea typeface="DIN Medium" charset="0"/>
          <a:cs typeface="DIN Medium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31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" y="1054100"/>
            <a:ext cx="12191997" cy="5803900"/>
          </a:xfrm>
          <a:prstGeom prst="rect">
            <a:avLst/>
          </a:prstGeom>
          <a:solidFill>
            <a:srgbClr val="F4F4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05712" y="6645560"/>
            <a:ext cx="9749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963706"/>
            <a:ext cx="12191997" cy="90394"/>
          </a:xfrm>
          <a:prstGeom prst="rect">
            <a:avLst/>
          </a:prstGeom>
          <a:solidFill>
            <a:srgbClr val="C4C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1026" name="Picture 2" descr="C:\Users\c41448\Desktop\Logos\EPS_RGB\MasterBrands_RGB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535" y="145513"/>
            <a:ext cx="3217333" cy="6851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025415" y="6543680"/>
            <a:ext cx="1629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CD57AF3-A447-48DE-B5C3-E7CD81751113}" type="slidenum">
              <a:rPr lang="en-US" sz="1200">
                <a:solidFill>
                  <a:prstClr val="black">
                    <a:lumMod val="50000"/>
                    <a:lumOff val="50000"/>
                  </a:prstClr>
                </a:solidFill>
              </a:rPr>
              <a:pPr algn="ctr"/>
              <a:t>‹#›</a:t>
            </a:fld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rgbClr val="C4123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ylifematters.com/hop/in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8710" y="594360"/>
            <a:ext cx="8930640" cy="707670"/>
          </a:xfrm>
        </p:spPr>
        <p:txBody>
          <a:bodyPr>
            <a:noAutofit/>
          </a:bodyPr>
          <a:lstStyle/>
          <a:p>
            <a:r>
              <a:rPr lang="en-US" sz="5500" b="1" dirty="0">
                <a:latin typeface="DIN"/>
              </a:rPr>
              <a:t>Getting Help</a:t>
            </a:r>
            <a:endParaRPr lang="en-US" sz="5500" dirty="0"/>
          </a:p>
        </p:txBody>
      </p:sp>
      <p:sp>
        <p:nvSpPr>
          <p:cNvPr id="15" name="Rectangle 14"/>
          <p:cNvSpPr/>
          <p:nvPr/>
        </p:nvSpPr>
        <p:spPr>
          <a:xfrm>
            <a:off x="1746331" y="606404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1-800-634-6433 • </a:t>
            </a:r>
            <a:r>
              <a:rPr lang="en-US" dirty="0" err="1"/>
              <a:t>mylifematters.com</a:t>
            </a:r>
            <a:endParaRPr lang="en-US" dirty="0"/>
          </a:p>
        </p:txBody>
      </p:sp>
      <p:sp>
        <p:nvSpPr>
          <p:cNvPr id="17" name="Content Placeholder 1"/>
          <p:cNvSpPr txBox="1">
            <a:spLocks/>
          </p:cNvSpPr>
          <p:nvPr/>
        </p:nvSpPr>
        <p:spPr>
          <a:xfrm>
            <a:off x="1108710" y="1565910"/>
            <a:ext cx="5337810" cy="4111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900"/>
              </a:spcAft>
            </a:pPr>
            <a:r>
              <a:rPr lang="en-US" sz="4000" dirty="0">
                <a:solidFill>
                  <a:schemeClr val="tx1"/>
                </a:solidFill>
              </a:rPr>
              <a:t>If alcohol or drugs are becoming a problem, </a:t>
            </a:r>
            <a:r>
              <a:rPr lang="en-US" sz="4000" dirty="0" err="1">
                <a:solidFill>
                  <a:schemeClr val="tx1"/>
                </a:solidFill>
              </a:rPr>
              <a:t>LifeMatters</a:t>
            </a:r>
            <a:r>
              <a:rPr lang="en-US" sz="4000" dirty="0">
                <a:solidFill>
                  <a:schemeClr val="tx1"/>
                </a:solidFill>
              </a:rPr>
              <a:t> by </a:t>
            </a:r>
            <a:r>
              <a:rPr lang="en-US" sz="4000" dirty="0" err="1">
                <a:solidFill>
                  <a:schemeClr val="tx1"/>
                </a:solidFill>
              </a:rPr>
              <a:t>Empathia</a:t>
            </a:r>
            <a:r>
              <a:rPr lang="en-US" sz="4000" dirty="0">
                <a:solidFill>
                  <a:schemeClr val="tx1"/>
                </a:solidFill>
              </a:rPr>
              <a:t> can help.</a:t>
            </a:r>
          </a:p>
          <a:p>
            <a:pPr>
              <a:lnSpc>
                <a:spcPct val="100000"/>
              </a:lnSpc>
            </a:pPr>
            <a:r>
              <a:rPr lang="en-US" sz="4000" dirty="0">
                <a:solidFill>
                  <a:schemeClr val="tx1"/>
                </a:solidFill>
              </a:rPr>
              <a:t>Call 24/7/365. </a:t>
            </a:r>
            <a:endParaRPr lang="en-US" sz="4000" dirty="0"/>
          </a:p>
          <a:p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EE0124-889E-19AD-3574-BA03585BB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400"/>
            <a:ext cx="12192000" cy="1371600"/>
          </a:xfrm>
          <a:prstGeom prst="rect">
            <a:avLst/>
          </a:prstGeom>
        </p:spPr>
      </p:pic>
      <p:pic>
        <p:nvPicPr>
          <p:cNvPr id="6" name="Picture 5" descr="A picture containing person, person, indoor&#10;&#10;Description automatically generated">
            <a:extLst>
              <a:ext uri="{FF2B5EF4-FFF2-40B4-BE49-F238E27FC236}">
                <a16:creationId xmlns:a16="http://schemas.microsoft.com/office/drawing/2014/main" id="{DBEF2E79-DA78-13BA-7493-DA03222EE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750" y="594360"/>
            <a:ext cx="444500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3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594360"/>
            <a:ext cx="9124950" cy="707670"/>
          </a:xfrm>
        </p:spPr>
        <p:txBody>
          <a:bodyPr>
            <a:noAutofit/>
          </a:bodyPr>
          <a:lstStyle/>
          <a:p>
            <a:r>
              <a:rPr lang="en-US" sz="5000" b="1" dirty="0">
                <a:latin typeface="DIN"/>
              </a:rPr>
              <a:t>Lace Up! </a:t>
            </a:r>
            <a:endParaRPr lang="en-US" sz="5000" dirty="0"/>
          </a:p>
        </p:txBody>
      </p:sp>
      <p:sp>
        <p:nvSpPr>
          <p:cNvPr id="15" name="Rectangle 14"/>
          <p:cNvSpPr/>
          <p:nvPr/>
        </p:nvSpPr>
        <p:spPr>
          <a:xfrm>
            <a:off x="1746331" y="606404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1-800-634-6433 • </a:t>
            </a:r>
            <a:r>
              <a:rPr lang="en-US" dirty="0" err="1"/>
              <a:t>mylifematters.com</a:t>
            </a:r>
            <a:endParaRPr lang="en-US" dirty="0"/>
          </a:p>
        </p:txBody>
      </p:sp>
      <p:sp>
        <p:nvSpPr>
          <p:cNvPr id="17" name="Content Placeholder 1"/>
          <p:cNvSpPr txBox="1">
            <a:spLocks/>
          </p:cNvSpPr>
          <p:nvPr/>
        </p:nvSpPr>
        <p:spPr>
          <a:xfrm>
            <a:off x="914400" y="1636040"/>
            <a:ext cx="5029200" cy="4041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900"/>
              </a:spcAft>
            </a:pPr>
            <a:r>
              <a:rPr lang="en-US" sz="3800" dirty="0" err="1">
                <a:solidFill>
                  <a:schemeClr val="tx1"/>
                </a:solidFill>
              </a:rPr>
              <a:t>LifeMatters</a:t>
            </a:r>
            <a:r>
              <a:rPr lang="en-US" sz="3800" dirty="0">
                <a:solidFill>
                  <a:schemeClr val="tx1"/>
                </a:solidFill>
              </a:rPr>
              <a:t> by </a:t>
            </a:r>
            <a:r>
              <a:rPr lang="en-US" sz="3800" dirty="0" err="1">
                <a:solidFill>
                  <a:schemeClr val="tx1"/>
                </a:solidFill>
              </a:rPr>
              <a:t>Empathia</a:t>
            </a:r>
            <a:r>
              <a:rPr lang="en-US" sz="3800" dirty="0">
                <a:solidFill>
                  <a:schemeClr val="tx1"/>
                </a:solidFill>
              </a:rPr>
              <a:t> can suggest ways to incorporate exercise into your daily routine.</a:t>
            </a:r>
          </a:p>
          <a:p>
            <a:pPr>
              <a:lnSpc>
                <a:spcPct val="100000"/>
              </a:lnSpc>
            </a:pPr>
            <a:r>
              <a:rPr lang="en-US" sz="3800" dirty="0">
                <a:solidFill>
                  <a:schemeClr val="tx1"/>
                </a:solidFill>
              </a:rPr>
              <a:t>Call 24/7/365. </a:t>
            </a:r>
            <a:endParaRPr lang="en-US" sz="3800" dirty="0"/>
          </a:p>
          <a:p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EE0124-889E-19AD-3574-BA03585BB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400"/>
            <a:ext cx="12192000" cy="1371600"/>
          </a:xfrm>
          <a:prstGeom prst="rect">
            <a:avLst/>
          </a:prstGeom>
        </p:spPr>
      </p:pic>
      <p:pic>
        <p:nvPicPr>
          <p:cNvPr id="3" name="Picture 2" descr="A picture containing road, person, outdoor, footwear&#10;&#10;Description automatically generated">
            <a:extLst>
              <a:ext uri="{FF2B5EF4-FFF2-40B4-BE49-F238E27FC236}">
                <a16:creationId xmlns:a16="http://schemas.microsoft.com/office/drawing/2014/main" id="{92B2933D-FB30-3773-29CC-DD24A4AB7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1345" y="594360"/>
            <a:ext cx="4232910" cy="445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77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982980" y="265594"/>
            <a:ext cx="905637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6DBCD8"/>
                </a:solidFill>
                <a:latin typeface="DIN Medium" charset="0"/>
                <a:ea typeface="DIN Medium" charset="0"/>
                <a:cs typeface="DIN Medium" charset="0"/>
              </a:defRPr>
            </a:lvl1pPr>
          </a:lstStyle>
          <a:p>
            <a:r>
              <a:rPr lang="en-US" sz="5000" b="1" dirty="0">
                <a:latin typeface="DIN"/>
              </a:rPr>
              <a:t>April Webinar</a:t>
            </a:r>
            <a:endParaRPr lang="en-US" sz="5000" dirty="0"/>
          </a:p>
        </p:txBody>
      </p:sp>
      <p:sp>
        <p:nvSpPr>
          <p:cNvPr id="7" name="Rectangle 6"/>
          <p:cNvSpPr/>
          <p:nvPr/>
        </p:nvSpPr>
        <p:spPr>
          <a:xfrm>
            <a:off x="1746331" y="606404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1-800-634-6433 • </a:t>
            </a:r>
            <a:r>
              <a:rPr lang="en-US" dirty="0" err="1"/>
              <a:t>mylifematters.com</a:t>
            </a:r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982980" y="1676674"/>
            <a:ext cx="5234939" cy="3871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Emotional Eating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Available on </a:t>
            </a:r>
            <a:r>
              <a:rPr lang="en-US" sz="3000" dirty="0" err="1">
                <a:solidFill>
                  <a:schemeClr val="tx1"/>
                </a:solidFill>
              </a:rPr>
              <a:t>mylifematters.com</a:t>
            </a:r>
            <a:r>
              <a:rPr lang="en-US" sz="3000" dirty="0">
                <a:solidFill>
                  <a:schemeClr val="tx1"/>
                </a:solidFill>
              </a:rPr>
              <a:t> in April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Sign up for an email alert on the “Upcoming Webinars” page (under “Quick Links”)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1CE8DC-B0FA-917C-241E-0EC5D6737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400"/>
            <a:ext cx="12192000" cy="1371600"/>
          </a:xfrm>
          <a:prstGeom prst="rect">
            <a:avLst/>
          </a:prstGeom>
        </p:spPr>
      </p:pic>
      <p:pic>
        <p:nvPicPr>
          <p:cNvPr id="6" name="Picture 5" descr="A person holding a slice of pizza&#10;&#10;Description automatically generated with medium confidence">
            <a:extLst>
              <a:ext uri="{FF2B5EF4-FFF2-40B4-BE49-F238E27FC236}">
                <a16:creationId xmlns:a16="http://schemas.microsoft.com/office/drawing/2014/main" id="{9AE6023E-5FC9-27D0-0596-C9EAF0053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020" y="684784"/>
            <a:ext cx="4445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39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07BE2D-4EFA-A479-B737-3BC40B525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741A0E-BD1C-CFAD-EEE4-5E42CA520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400"/>
            <a:ext cx="12192000" cy="1371600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C7215EFF-3997-4DCC-7A71-C5D3B915DB77}"/>
              </a:ext>
            </a:extLst>
          </p:cNvPr>
          <p:cNvSpPr txBox="1">
            <a:spLocks/>
          </p:cNvSpPr>
          <p:nvPr/>
        </p:nvSpPr>
        <p:spPr>
          <a:xfrm>
            <a:off x="811530" y="265594"/>
            <a:ext cx="1034415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6DBCD8"/>
                </a:solidFill>
                <a:latin typeface="DIN Medium" charset="0"/>
                <a:ea typeface="DIN Medium" charset="0"/>
                <a:cs typeface="DIN Medium" charset="0"/>
              </a:defRPr>
            </a:lvl1pPr>
          </a:lstStyle>
          <a:p>
            <a:pPr algn="ctr"/>
            <a:r>
              <a:rPr lang="en-US" sz="5400" b="1" dirty="0">
                <a:latin typeface="DIN"/>
              </a:rPr>
              <a:t>Daily Practices to Increase Mental Wellness and Prevent Burnout</a:t>
            </a:r>
            <a:endParaRPr lang="en-US" sz="54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2C05147F-923C-C7CB-6B5B-6DBC93A81155}"/>
              </a:ext>
            </a:extLst>
          </p:cNvPr>
          <p:cNvSpPr txBox="1">
            <a:spLocks/>
          </p:cNvSpPr>
          <p:nvPr/>
        </p:nvSpPr>
        <p:spPr>
          <a:xfrm>
            <a:off x="982980" y="1954530"/>
            <a:ext cx="5234939" cy="3593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Support session from </a:t>
            </a:r>
            <a:r>
              <a:rPr lang="en-US" sz="2800" dirty="0" err="1">
                <a:solidFill>
                  <a:schemeClr val="tx1"/>
                </a:solidFill>
              </a:rPr>
              <a:t>LifeMatters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Wednesday, April 12</a:t>
            </a:r>
          </a:p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1 p.m. EDT</a:t>
            </a: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Go to:  </a:t>
            </a:r>
            <a:r>
              <a:rPr lang="en-US" sz="1800" b="0" i="0" dirty="0">
                <a:effectLst/>
                <a:latin typeface="Calibri" panose="020F0502020204030204" pitchFamily="34" charset="0"/>
                <a:hlinkClick r:id="rId3"/>
              </a:rPr>
              <a:t>https://mylifematters.com/hop/in</a:t>
            </a:r>
            <a:endParaRPr lang="en-US" sz="1800" dirty="0">
              <a:latin typeface="Calibri" panose="020F0502020204030204" pitchFamily="34" charset="0"/>
            </a:endParaRP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Session password: MTtAgJgS336</a:t>
            </a:r>
          </a:p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B96B5D21-F694-98C3-6A9D-DCDDED6912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985" y="2569845"/>
            <a:ext cx="1150620" cy="1150620"/>
          </a:xfrm>
          <a:prstGeom prst="rect">
            <a:avLst/>
          </a:prstGeom>
        </p:spPr>
      </p:pic>
      <p:pic>
        <p:nvPicPr>
          <p:cNvPr id="11" name="Picture 10" descr="A person sitting on the floor&#10;&#10;Description automatically generated with medium confidence">
            <a:extLst>
              <a:ext uri="{FF2B5EF4-FFF2-40B4-BE49-F238E27FC236}">
                <a16:creationId xmlns:a16="http://schemas.microsoft.com/office/drawing/2014/main" id="{1B5B6A0B-470F-C619-CD45-20997FC1B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0407" y="1805247"/>
            <a:ext cx="3822383" cy="319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64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951788E-CDEC-124C-A370-E08784289EFC}" vid="{5D0B7D0F-1D23-6042-A97B-3951BCC014A7}"/>
    </a:ext>
  </a:extLst>
</a:theme>
</file>

<file path=ppt/theme/theme2.xml><?xml version="1.0" encoding="utf-8"?>
<a:theme xmlns:a="http://schemas.openxmlformats.org/drawingml/2006/main" name="1_White Beechcraf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175">
          <a:solidFill>
            <a:schemeClr val="tx2">
              <a:lumMod val="60000"/>
              <a:lumOff val="40000"/>
            </a:schemeClr>
          </a:solidFill>
        </a:ln>
      </a:spPr>
      <a:bodyPr wrap="square">
        <a:spAutoFit/>
      </a:bodyPr>
      <a:lstStyle>
        <a:defPPr>
          <a:buClr>
            <a:srgbClr val="8EBA00"/>
          </a:buClr>
          <a:buFont typeface="Arial" pitchFamily="34" charset="0"/>
          <a:buChar char="•"/>
          <a:defRPr sz="1600" b="1" dirty="0" smtClean="0">
            <a:cs typeface="Arial" pitchFamily="34" charset="0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Empathia_Life Matters_Domestic_01-21-16</Template>
  <TotalTime>5739</TotalTime>
  <Words>146</Words>
  <Application>Microsoft Macintosh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DIN</vt:lpstr>
      <vt:lpstr>DIN Medium</vt:lpstr>
      <vt:lpstr>Helvetica</vt:lpstr>
      <vt:lpstr>Office Theme</vt:lpstr>
      <vt:lpstr>1_White Beechcraft</vt:lpstr>
      <vt:lpstr>Getting Help</vt:lpstr>
      <vt:lpstr>Lace Up!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Impacting Wellbeing, Productivity &amp; Safety</dc:title>
  <dc:creator>Mary Beth Chalk</dc:creator>
  <cp:lastModifiedBy>Denise Delvis</cp:lastModifiedBy>
  <cp:revision>246</cp:revision>
  <cp:lastPrinted>2016-07-23T16:23:50Z</cp:lastPrinted>
  <dcterms:created xsi:type="dcterms:W3CDTF">2016-02-02T15:31:45Z</dcterms:created>
  <dcterms:modified xsi:type="dcterms:W3CDTF">2023-03-20T21:31:54Z</dcterms:modified>
</cp:coreProperties>
</file>