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60" r:id="rId2"/>
    <p:sldId id="561" r:id="rId3"/>
    <p:sldId id="559" r:id="rId4"/>
    <p:sldId id="5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2169"/>
    <a:srgbClr val="041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53" autoAdjust="0"/>
    <p:restoredTop sz="94367"/>
  </p:normalViewPr>
  <p:slideViewPr>
    <p:cSldViewPr snapToGrid="0">
      <p:cViewPr varScale="1">
        <p:scale>
          <a:sx n="113" d="100"/>
          <a:sy n="113" d="100"/>
        </p:scale>
        <p:origin x="1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55EC7-3B05-4E88-9221-058B470B0210}" type="datetimeFigureOut">
              <a:rPr lang="en-US" smtClean="0"/>
              <a:t>9/3/24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F5356-2119-4CB3-9B54-3E3D0BCE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21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EAED9E31-BD6A-E8C3-38D0-CC7807823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963" y="336044"/>
            <a:ext cx="7863840" cy="786384"/>
          </a:xfrm>
        </p:spPr>
        <p:txBody>
          <a:bodyPr anchor="ctr">
            <a:noAutofit/>
          </a:bodyPr>
          <a:lstStyle>
            <a:lvl1pPr marL="0" indent="0" algn="l">
              <a:buClr>
                <a:schemeClr val="tx1"/>
              </a:buClr>
              <a:buFont typeface="Arial" panose="020B0604020202020204" pitchFamily="34" charset="0"/>
              <a:buNone/>
              <a:defRPr sz="4400">
                <a:solidFill>
                  <a:sysClr val="windowText" lastClr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EB3ECF3-F019-5710-9D7F-83AA00089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" y="1572768"/>
            <a:ext cx="6108192" cy="4343400"/>
          </a:xfrm>
        </p:spPr>
        <p:txBody>
          <a:bodyPr>
            <a:normAutofit/>
          </a:bodyPr>
          <a:lstStyle>
            <a:lvl1pPr marL="384048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152144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920240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688336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3456432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9" name="Picture 8" descr="A black and grey logo&#10;&#10;Description automatically generated">
            <a:extLst>
              <a:ext uri="{FF2B5EF4-FFF2-40B4-BE49-F238E27FC236}">
                <a16:creationId xmlns:a16="http://schemas.microsoft.com/office/drawing/2014/main" id="{A51662AF-A208-6855-6882-24115061DF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32" y="5814058"/>
            <a:ext cx="3693560" cy="914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84C121C-B821-0915-D7B6-615186A5C0AF}"/>
              </a:ext>
            </a:extLst>
          </p:cNvPr>
          <p:cNvSpPr txBox="1"/>
          <p:nvPr userDrawn="1"/>
        </p:nvSpPr>
        <p:spPr>
          <a:xfrm>
            <a:off x="0" y="5814058"/>
            <a:ext cx="276999" cy="9144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600" dirty="0"/>
              <a:t>﻿© 2024 </a:t>
            </a:r>
            <a:r>
              <a:rPr lang="en-US" sz="600" dirty="0" err="1"/>
              <a:t>Empathia</a:t>
            </a:r>
            <a:r>
              <a:rPr lang="en-US" sz="600" dirty="0"/>
              <a:t>, Inc</a:t>
            </a:r>
            <a:r>
              <a:rPr lang="en-US" sz="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452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26CBDD9-5AC6-370C-3487-B5BD157CB7B4}"/>
              </a:ext>
            </a:extLst>
          </p:cNvPr>
          <p:cNvGrpSpPr/>
          <p:nvPr userDrawn="1"/>
        </p:nvGrpSpPr>
        <p:grpSpPr>
          <a:xfrm>
            <a:off x="-2378165" y="-1599489"/>
            <a:ext cx="10751968" cy="10271826"/>
            <a:chOff x="5499435" y="-1374233"/>
            <a:chExt cx="9372600" cy="96012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133C880-8B3C-ACD1-F4F4-4E3D1EF26DA0}"/>
                </a:ext>
              </a:extLst>
            </p:cNvPr>
            <p:cNvSpPr>
              <a:spLocks/>
            </p:cNvSpPr>
            <p:nvPr/>
          </p:nvSpPr>
          <p:spPr>
            <a:xfrm>
              <a:off x="5499435" y="-1374233"/>
              <a:ext cx="9372600" cy="9601200"/>
            </a:xfrm>
            <a:prstGeom prst="ellipse">
              <a:avLst/>
            </a:prstGeom>
            <a:solidFill>
              <a:srgbClr val="D1D2D4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8D8AAC5-98F1-C323-9541-98F50719CBA8}"/>
                </a:ext>
              </a:extLst>
            </p:cNvPr>
            <p:cNvSpPr>
              <a:spLocks/>
            </p:cNvSpPr>
            <p:nvPr/>
          </p:nvSpPr>
          <p:spPr>
            <a:xfrm>
              <a:off x="5956635" y="-917033"/>
              <a:ext cx="8458200" cy="8686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552A78E4-C634-9D7D-5F79-AF9F2FF7F4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963" y="669419"/>
            <a:ext cx="7863840" cy="786384"/>
          </a:xfrm>
        </p:spPr>
        <p:txBody>
          <a:bodyPr anchor="ctr">
            <a:noAutofit/>
          </a:bodyPr>
          <a:lstStyle>
            <a:lvl1pPr marL="0" indent="0" algn="l">
              <a:buClr>
                <a:schemeClr val="tx1"/>
              </a:buClr>
              <a:buFont typeface="Arial" panose="020B0604020202020204" pitchFamily="34" charset="0"/>
              <a:buNone/>
              <a:defRPr sz="4400">
                <a:solidFill>
                  <a:sysClr val="windowText" lastClr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21F4B28-B7CA-3582-CB1D-E196B2402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398" y="1668018"/>
            <a:ext cx="6060823" cy="4853938"/>
          </a:xfrm>
        </p:spPr>
        <p:txBody>
          <a:bodyPr>
            <a:normAutofit/>
          </a:bodyPr>
          <a:lstStyle>
            <a:lvl1pPr marL="384048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152144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920240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688336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3456432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8" name="Picture 7" descr="A black and grey logo&#10;&#10;Description automatically generated">
            <a:extLst>
              <a:ext uri="{FF2B5EF4-FFF2-40B4-BE49-F238E27FC236}">
                <a16:creationId xmlns:a16="http://schemas.microsoft.com/office/drawing/2014/main" id="{432A6C65-170A-6C38-5D94-0234C367DD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1042" y="5607556"/>
            <a:ext cx="369356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390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2700300-7661-D28A-4918-121F747EB6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1775" y="0"/>
            <a:ext cx="11960225" cy="6858000"/>
          </a:xfrm>
        </p:spPr>
        <p:txBody>
          <a:bodyPr/>
          <a:lstStyle/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26CBDD9-5AC6-370C-3487-B5BD157CB7B4}"/>
              </a:ext>
            </a:extLst>
          </p:cNvPr>
          <p:cNvGrpSpPr/>
          <p:nvPr userDrawn="1"/>
        </p:nvGrpSpPr>
        <p:grpSpPr>
          <a:xfrm>
            <a:off x="-2378165" y="-1599489"/>
            <a:ext cx="10751968" cy="10271826"/>
            <a:chOff x="5499435" y="-1374233"/>
            <a:chExt cx="9372600" cy="96012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0133C880-8B3C-ACD1-F4F4-4E3D1EF26DA0}"/>
                </a:ext>
              </a:extLst>
            </p:cNvPr>
            <p:cNvSpPr>
              <a:spLocks/>
            </p:cNvSpPr>
            <p:nvPr/>
          </p:nvSpPr>
          <p:spPr>
            <a:xfrm>
              <a:off x="5499435" y="-1374233"/>
              <a:ext cx="9372600" cy="9601200"/>
            </a:xfrm>
            <a:prstGeom prst="ellipse">
              <a:avLst/>
            </a:prstGeom>
            <a:solidFill>
              <a:srgbClr val="D1D2D4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8D8AAC5-98F1-C323-9541-98F50719CBA8}"/>
                </a:ext>
              </a:extLst>
            </p:cNvPr>
            <p:cNvSpPr>
              <a:spLocks/>
            </p:cNvSpPr>
            <p:nvPr/>
          </p:nvSpPr>
          <p:spPr>
            <a:xfrm>
              <a:off x="5956635" y="-917033"/>
              <a:ext cx="8458200" cy="86868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552A78E4-C634-9D7D-5F79-AF9F2FF7F4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963" y="669419"/>
            <a:ext cx="7863840" cy="786384"/>
          </a:xfrm>
        </p:spPr>
        <p:txBody>
          <a:bodyPr anchor="ctr">
            <a:noAutofit/>
          </a:bodyPr>
          <a:lstStyle>
            <a:lvl1pPr marL="0" indent="0" algn="l">
              <a:buClr>
                <a:schemeClr val="tx1"/>
              </a:buClr>
              <a:buFont typeface="Arial" panose="020B0604020202020204" pitchFamily="34" charset="0"/>
              <a:buNone/>
              <a:defRPr sz="4400">
                <a:solidFill>
                  <a:sysClr val="windowText" lastClr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21F4B28-B7CA-3582-CB1D-E196B2402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398" y="1668018"/>
            <a:ext cx="6060823" cy="4853938"/>
          </a:xfrm>
        </p:spPr>
        <p:txBody>
          <a:bodyPr>
            <a:normAutofit/>
          </a:bodyPr>
          <a:lstStyle>
            <a:lvl1pPr marL="384048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152144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920240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688336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3456432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2A6C65-170A-6C38-5D94-0234C367DD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81042" y="5607556"/>
            <a:ext cx="3693560" cy="9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0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AF2365B-7E4E-5A15-104A-7CBD101469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9963" y="669419"/>
            <a:ext cx="7863840" cy="786384"/>
          </a:xfrm>
        </p:spPr>
        <p:txBody>
          <a:bodyPr anchor="ctr">
            <a:noAutofit/>
          </a:bodyPr>
          <a:lstStyle>
            <a:lvl1pPr marL="0" indent="0" algn="l">
              <a:buClr>
                <a:schemeClr val="tx1"/>
              </a:buClr>
              <a:buFont typeface="Arial" panose="020B0604020202020204" pitchFamily="34" charset="0"/>
              <a:buNone/>
              <a:defRPr sz="4400">
                <a:solidFill>
                  <a:sysClr val="windowText" lastClr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279C359-6190-AA2F-481C-FBF3D9011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398" y="1668018"/>
            <a:ext cx="6060823" cy="4853938"/>
          </a:xfrm>
        </p:spPr>
        <p:txBody>
          <a:bodyPr>
            <a:normAutofit/>
          </a:bodyPr>
          <a:lstStyle>
            <a:lvl1pPr marL="384048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152144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 i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920240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§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2688336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3456432" indent="-384048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Font typeface="Wingdings" panose="05000000000000000000" pitchFamily="2" charset="2"/>
              <a:buChar char="ü"/>
              <a:defRPr sz="360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43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9190A6-F59C-7A8F-F51C-8CDEDA3B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BAF3F-7018-3E9B-D804-EA05F45DF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546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3CB15-A3D5-85D8-0383-75D2B1B19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" y="554804"/>
            <a:ext cx="5358830" cy="5361364"/>
          </a:xfrm>
        </p:spPr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5400" dirty="0" err="1">
                <a:latin typeface="Segoe UI" panose="020B0502040204020203" pitchFamily="34" charset="0"/>
                <a:cs typeface="Segoe UI" panose="020B0502040204020203" pitchFamily="34" charset="0"/>
              </a:rPr>
              <a:t>LifeMatters</a:t>
            </a:r>
            <a:r>
              <a:rPr lang="en-US" sz="5400" dirty="0">
                <a:latin typeface="Segoe UI" panose="020B0502040204020203" pitchFamily="34" charset="0"/>
                <a:cs typeface="Segoe UI" panose="020B0502040204020203" pitchFamily="34" charset="0"/>
              </a:rPr>
              <a:t> can help you cope with stress about the upcoming election.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DFDA83-F582-40E0-9A96-811663DD17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" b="147"/>
          <a:stretch/>
        </p:blipFill>
        <p:spPr>
          <a:xfrm>
            <a:off x="6764861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pic>
        <p:nvPicPr>
          <p:cNvPr id="5" name="Picture 4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8DF97FD0-CF04-8CD9-929F-890D1492D0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21" y="5331980"/>
            <a:ext cx="1407560" cy="140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178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3CB15-A3D5-85D8-0383-75D2B1B19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" y="554804"/>
            <a:ext cx="5124930" cy="5361364"/>
          </a:xfrm>
        </p:spPr>
        <p:txBody>
          <a:bodyPr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5600" dirty="0">
                <a:latin typeface="Segoe UI" panose="020B0502040204020203" pitchFamily="34" charset="0"/>
                <a:cs typeface="Segoe UI" panose="020B0502040204020203" pitchFamily="34" charset="0"/>
              </a:rPr>
              <a:t>If being sick has you feeling down, </a:t>
            </a:r>
            <a:r>
              <a:rPr lang="en-US" sz="5600" dirty="0" err="1">
                <a:latin typeface="Segoe UI" panose="020B0502040204020203" pitchFamily="34" charset="0"/>
                <a:cs typeface="Segoe UI" panose="020B0502040204020203" pitchFamily="34" charset="0"/>
              </a:rPr>
              <a:t>LifeMatters</a:t>
            </a:r>
            <a:r>
              <a:rPr lang="en-US" sz="5600" dirty="0">
                <a:latin typeface="Segoe UI" panose="020B0502040204020203" pitchFamily="34" charset="0"/>
                <a:cs typeface="Segoe UI" panose="020B0502040204020203" pitchFamily="34" charset="0"/>
              </a:rPr>
              <a:t> can help</a:t>
            </a:r>
            <a:r>
              <a:rPr lang="en-US" sz="5600" dirty="0"/>
              <a:t>.</a:t>
            </a:r>
            <a:endParaRPr lang="en-US" sz="5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sz="4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DFDA83-F582-40E0-9A96-811663DD17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1" r="2951"/>
          <a:stretch/>
        </p:blipFill>
        <p:spPr>
          <a:xfrm>
            <a:off x="6776013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pic>
        <p:nvPicPr>
          <p:cNvPr id="5" name="Picture 4" descr="A qr code with a black background&#10;&#10;Description automatically generated">
            <a:extLst>
              <a:ext uri="{FF2B5EF4-FFF2-40B4-BE49-F238E27FC236}">
                <a16:creationId xmlns:a16="http://schemas.microsoft.com/office/drawing/2014/main" id="{8DF97FD0-CF04-8CD9-929F-890D1492D0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21" y="5331980"/>
            <a:ext cx="1407560" cy="140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1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D5BE1-10A3-6505-8319-FF0266656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Title: </a:t>
            </a:r>
            <a:r>
              <a:rPr lang="en-US" dirty="0"/>
              <a:t>Breaking Out of a Rut</a:t>
            </a:r>
          </a:p>
          <a:p>
            <a:pPr>
              <a:spcAft>
                <a:spcPts val="1600"/>
              </a:spcAft>
            </a:pPr>
            <a:r>
              <a:rPr lang="en-US" dirty="0"/>
              <a:t>Available in October on  mylifematters.com</a:t>
            </a:r>
          </a:p>
          <a:p>
            <a:r>
              <a:rPr lang="en-US" dirty="0"/>
              <a:t>Sign up for an email alert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36FA25-5FEF-8230-DFB6-2A689FC93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0" r="6250"/>
          <a:stretch/>
        </p:blipFill>
        <p:spPr>
          <a:xfrm>
            <a:off x="653286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11" name="Title 8">
            <a:extLst>
              <a:ext uri="{FF2B5EF4-FFF2-40B4-BE49-F238E27FC236}">
                <a16:creationId xmlns:a16="http://schemas.microsoft.com/office/drawing/2014/main" id="{5E280972-7762-9493-9DFD-D79A2256292A}"/>
              </a:ext>
            </a:extLst>
          </p:cNvPr>
          <p:cNvSpPr txBox="1">
            <a:spLocks/>
          </p:cNvSpPr>
          <p:nvPr/>
        </p:nvSpPr>
        <p:spPr>
          <a:xfrm>
            <a:off x="381741" y="425668"/>
            <a:ext cx="6187736" cy="8198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October Webinar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4DD88A-2EE0-3D92-740C-D7081B81EB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113" y="5225932"/>
            <a:ext cx="1380472" cy="138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8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D5BE1-10A3-6505-8319-FF0266656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48" y="1572768"/>
            <a:ext cx="5711952" cy="4343400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sz="3000" dirty="0"/>
              <a:t>Is Social Media Harming or Helping Your Mental Health?</a:t>
            </a:r>
          </a:p>
          <a:p>
            <a:pPr>
              <a:spcAft>
                <a:spcPts val="2400"/>
              </a:spcAft>
            </a:pPr>
            <a:r>
              <a:rPr lang="en-US" sz="3000" dirty="0"/>
              <a:t>Thursday, October 10, 1 p.m. EDT</a:t>
            </a:r>
          </a:p>
          <a:p>
            <a:pPr>
              <a:spcAft>
                <a:spcPts val="2400"/>
              </a:spcAft>
            </a:pPr>
            <a:r>
              <a:rPr lang="en-US" sz="3000" dirty="0"/>
              <a:t>Session password: ZkhjpwA2U86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936FA25-5FEF-8230-DFB6-2A689FC93B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6" b="1086"/>
          <a:stretch/>
        </p:blipFill>
        <p:spPr>
          <a:xfrm>
            <a:off x="653286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  <p:sp>
        <p:nvSpPr>
          <p:cNvPr id="11" name="Title 8">
            <a:extLst>
              <a:ext uri="{FF2B5EF4-FFF2-40B4-BE49-F238E27FC236}">
                <a16:creationId xmlns:a16="http://schemas.microsoft.com/office/drawing/2014/main" id="{5E280972-7762-9493-9DFD-D79A2256292A}"/>
              </a:ext>
            </a:extLst>
          </p:cNvPr>
          <p:cNvSpPr txBox="1">
            <a:spLocks/>
          </p:cNvSpPr>
          <p:nvPr/>
        </p:nvSpPr>
        <p:spPr>
          <a:xfrm>
            <a:off x="381741" y="211874"/>
            <a:ext cx="6187736" cy="89209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5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October Support Session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4DD88A-2EE0-3D92-740C-D7081B81EB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65502" y="3992020"/>
            <a:ext cx="1545162" cy="154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184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74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Segoe UI Semibold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ProHealth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Baerbock, Heather</dc:creator>
  <cp:lastModifiedBy>Denise Delvis</cp:lastModifiedBy>
  <cp:revision>46</cp:revision>
  <dcterms:created xsi:type="dcterms:W3CDTF">2024-03-06T12:56:36Z</dcterms:created>
  <dcterms:modified xsi:type="dcterms:W3CDTF">2024-09-03T19:06:16Z</dcterms:modified>
</cp:coreProperties>
</file>